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/>
    <p:restoredTop sz="94676"/>
  </p:normalViewPr>
  <p:slideViewPr>
    <p:cSldViewPr snapToGrid="0" snapToObjects="1">
      <p:cViewPr varScale="1">
        <p:scale>
          <a:sx n="72" d="100"/>
          <a:sy n="72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21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31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8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2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10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09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9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0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6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2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1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23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97481-AC16-2445-9D21-4CFE04BC65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Colonizing Sexuality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6E76C-7268-444C-944A-3DDF27AE2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Nora Kassner</a:t>
            </a:r>
          </a:p>
          <a:p>
            <a:r>
              <a:rPr lang="en-US" dirty="0"/>
              <a:t>HIST 2C</a:t>
            </a:r>
          </a:p>
          <a:p>
            <a:r>
              <a:rPr lang="en-US" dirty="0"/>
              <a:t>Summer 2018</a:t>
            </a:r>
          </a:p>
        </p:txBody>
      </p:sp>
    </p:spTree>
    <p:extLst>
      <p:ext uri="{BB962C8B-B14F-4D97-AF65-F5344CB8AC3E}">
        <p14:creationId xmlns:p14="http://schemas.microsoft.com/office/powerpoint/2010/main" val="365558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9BCC-7C0C-4749-9CB1-410F1CEA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Colonizing gender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BC476-F878-FB46-BC87-16029CD82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4352465"/>
            <a:ext cx="8991600" cy="20597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Coincided with (and sometimes predated) European colonization</a:t>
            </a:r>
          </a:p>
          <a:p>
            <a:endParaRPr lang="en-US" dirty="0"/>
          </a:p>
          <a:p>
            <a:r>
              <a:rPr lang="en-US" dirty="0"/>
              <a:t>Reduced gender systems to a binary…</a:t>
            </a:r>
          </a:p>
          <a:p>
            <a:endParaRPr lang="en-US" dirty="0"/>
          </a:p>
          <a:p>
            <a:r>
              <a:rPr lang="en-US" dirty="0"/>
              <a:t>…and made both sides of this binary lesser than—and less human than—European counterparts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AB35-0C71-3943-A0E7-C94F9440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gender colonization occurred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3C4B8-B5E2-2E45-9FD4-B8B36A93C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0620" y="3385325"/>
            <a:ext cx="3794760" cy="3216642"/>
          </a:xfrm>
        </p:spPr>
        <p:txBody>
          <a:bodyPr>
            <a:noAutofit/>
          </a:bodyPr>
          <a:lstStyle/>
          <a:p>
            <a:pPr algn="l"/>
            <a:r>
              <a:rPr lang="en-US" sz="1800" dirty="0"/>
              <a:t>Forcing people to conform to a gender binary and practice European gender roles, using extreme punishments to enforce compliance</a:t>
            </a:r>
          </a:p>
          <a:p>
            <a:pPr algn="l"/>
            <a:r>
              <a:rPr lang="en-US" sz="1800" dirty="0"/>
              <a:t>Exaggerating women’s strength and sexuality in order to justify forced labor—including forced reproductive labor</a:t>
            </a:r>
          </a:p>
          <a:p>
            <a:pPr algn="l"/>
            <a:r>
              <a:rPr lang="en-US" sz="1800" dirty="0"/>
              <a:t>Exaggerating men’s weakness in order to justify political takeover (“enlightening” the population</a:t>
            </a:r>
            <a:r>
              <a:rPr lang="en-US" sz="20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33EC5-87A4-604A-A2DC-C1514B61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486" y="3764661"/>
            <a:ext cx="4322735" cy="3001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D2D58F-5724-1247-B88E-B663D0B8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296" y="139576"/>
            <a:ext cx="3239898" cy="374650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47E1DC5-4B37-3B48-B8D9-B86B0AFF4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304022" y="1193167"/>
            <a:ext cx="2887978" cy="2860987"/>
          </a:xfrm>
        </p:spPr>
      </p:pic>
    </p:spTree>
    <p:extLst>
      <p:ext uri="{BB962C8B-B14F-4D97-AF65-F5344CB8AC3E}">
        <p14:creationId xmlns:p14="http://schemas.microsoft.com/office/powerpoint/2010/main" val="6855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F4D1-301E-ED4E-84B7-DDA3DBA3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creation of sexual identities</a:t>
            </a:r>
          </a:p>
        </p:txBody>
      </p:sp>
    </p:spTree>
    <p:extLst>
      <p:ext uri="{BB962C8B-B14F-4D97-AF65-F5344CB8AC3E}">
        <p14:creationId xmlns:p14="http://schemas.microsoft.com/office/powerpoint/2010/main" val="1883994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2808-DD2A-0943-928B-ACD14E0E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Sexuality in Europe until ~1900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B03D-F511-5D4D-8595-AB0CA49F02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Gender </a:t>
            </a:r>
            <a:r>
              <a:rPr lang="en-US" b="1" dirty="0"/>
              <a:t>practices</a:t>
            </a:r>
            <a:r>
              <a:rPr lang="en-US" dirty="0"/>
              <a:t>, not sexual </a:t>
            </a:r>
            <a:r>
              <a:rPr lang="en-US" b="1" dirty="0"/>
              <a:t>identities </a:t>
            </a:r>
            <a:r>
              <a:rPr lang="en-US" dirty="0"/>
              <a:t>(active/passive divide)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Who you sleep with isn’t who you 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24686B-2671-FB49-BA3A-10DD74392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9161" y="2638044"/>
            <a:ext cx="5057580" cy="31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2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874C7-8726-4E45-94FB-216305E6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wait…what about the church?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8ABD-7B31-F14D-9238-5A9F2C2774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It’s true that the Catholic church condemned sodomy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Again, this was defined as a practice—not an identity. </a:t>
            </a:r>
          </a:p>
          <a:p>
            <a:endParaRPr lang="en-US" dirty="0"/>
          </a:p>
          <a:p>
            <a:r>
              <a:rPr lang="en-US" dirty="0"/>
              <a:t>Punishments were rare but harsh, including execution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1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EE1B-B5BB-C34E-B56A-F5000C33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Sexual identities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6F1922F-9A5F-4E4D-BC99-8DF025277A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173" b="917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1B162-A6D4-A84D-8F91-C658C4E0D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850882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400" dirty="0"/>
              <a:t>Starting in the late 1800s, writers and psychiatrists begin creating the category “homosexual”</a:t>
            </a:r>
          </a:p>
          <a:p>
            <a:pPr algn="l"/>
            <a:r>
              <a:rPr lang="en-US" sz="2400" dirty="0"/>
              <a:t>Key figures: Karl Heinrich </a:t>
            </a:r>
            <a:r>
              <a:rPr lang="en-US" sz="2400" dirty="0" err="1"/>
              <a:t>Ulrichs</a:t>
            </a:r>
            <a:r>
              <a:rPr lang="en-US" sz="2400" dirty="0"/>
              <a:t> and Richard von Krafft-Ebing</a:t>
            </a:r>
          </a:p>
          <a:p>
            <a:pPr algn="l"/>
            <a:r>
              <a:rPr lang="en-US" sz="2400" dirty="0"/>
              <a:t>”Homosexual” needs an opposite, therefore…”heterosexual”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7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CB8B-FCE8-A149-A313-6F428D73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Heterosexuality becomes “normal”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1F901-FA6F-8747-81B5-80E92E85E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And enforcing heterosexuality becomes an imperial project</a:t>
            </a:r>
          </a:p>
        </p:txBody>
      </p:sp>
    </p:spTree>
    <p:extLst>
      <p:ext uri="{BB962C8B-B14F-4D97-AF65-F5344CB8AC3E}">
        <p14:creationId xmlns:p14="http://schemas.microsoft.com/office/powerpoint/2010/main" val="341644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27AE-11FF-954D-9975-E331006F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the 20</a:t>
            </a:r>
            <a:r>
              <a:rPr lang="en-US" baseline="30000" dirty="0"/>
              <a:t>th</a:t>
            </a:r>
            <a:r>
              <a:rPr lang="en-US" dirty="0"/>
              <a:t> century, Fears of homosexuality served to…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24C80-EEF3-8946-91C0-D4856DA7C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6746" y="87118"/>
            <a:ext cx="4448013" cy="66786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FE5-246E-F840-8512-911AD3361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/>
              <a:t>Exclude people from the metropole</a:t>
            </a:r>
          </a:p>
          <a:p>
            <a:pPr algn="l"/>
            <a:r>
              <a:rPr lang="en-US" sz="2400" dirty="0"/>
              <a:t>Prevent interracial marriage between colonizers and colonized</a:t>
            </a:r>
          </a:p>
          <a:p>
            <a:pPr algn="l"/>
            <a:r>
              <a:rPr lang="en-US" sz="2400" dirty="0"/>
              <a:t>Crack down on dissident thought</a:t>
            </a:r>
          </a:p>
        </p:txBody>
      </p:sp>
    </p:spTree>
    <p:extLst>
      <p:ext uri="{BB962C8B-B14F-4D97-AF65-F5344CB8AC3E}">
        <p14:creationId xmlns:p14="http://schemas.microsoft.com/office/powerpoint/2010/main" val="631335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95A9-A9A3-CA47-8676-06D6998C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C43C0-F64E-194A-8AEB-077076A6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gender binary is not “normal”</a:t>
            </a:r>
          </a:p>
          <a:p>
            <a:endParaRPr lang="en-US" sz="2000" dirty="0"/>
          </a:p>
          <a:p>
            <a:r>
              <a:rPr lang="en-US" sz="2000" dirty="0"/>
              <a:t>Heterosexuality is not “normal”</a:t>
            </a:r>
          </a:p>
          <a:p>
            <a:endParaRPr lang="en-US" sz="2000" dirty="0"/>
          </a:p>
          <a:p>
            <a:r>
              <a:rPr lang="en-US" sz="2000" dirty="0"/>
              <a:t>Treating the gender binary and heterosexuality as “normal” reinforces imperial power structures</a:t>
            </a:r>
          </a:p>
          <a:p>
            <a:pPr lvl="1"/>
            <a:r>
              <a:rPr lang="en-US" sz="2000" dirty="0"/>
              <a:t>Distinguishing metropole from periphery</a:t>
            </a:r>
          </a:p>
          <a:p>
            <a:pPr lvl="1"/>
            <a:r>
              <a:rPr lang="en-US" sz="2000" dirty="0"/>
              <a:t>Keeping people from each separate</a:t>
            </a:r>
          </a:p>
          <a:p>
            <a:pPr lvl="1"/>
            <a:r>
              <a:rPr lang="en-US" sz="2000" dirty="0"/>
              <a:t>And allowing the imperial power to justify its actions</a:t>
            </a: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75CF-4E8D-6141-A699-0E81FC96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DEC58-CAF7-B849-9E16-0EAECC2AC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SEX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SEXUALITY</a:t>
            </a:r>
          </a:p>
        </p:txBody>
      </p:sp>
    </p:spTree>
    <p:extLst>
      <p:ext uri="{BB962C8B-B14F-4D97-AF65-F5344CB8AC3E}">
        <p14:creationId xmlns:p14="http://schemas.microsoft.com/office/powerpoint/2010/main" val="214181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75CF-4E8D-6141-A699-0E81FC96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DEC58-CAF7-B849-9E16-0EAECC2AC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SEX=A label for perceived physical differences between bodies (e.g. male, female, intersex)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SEXUALITY</a:t>
            </a:r>
          </a:p>
        </p:txBody>
      </p:sp>
    </p:spTree>
    <p:extLst>
      <p:ext uri="{BB962C8B-B14F-4D97-AF65-F5344CB8AC3E}">
        <p14:creationId xmlns:p14="http://schemas.microsoft.com/office/powerpoint/2010/main" val="72989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75CF-4E8D-6141-A699-0E81FC96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DEC58-CAF7-B849-9E16-0EAECC2AC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SEX=A label for perceived physical differences between bodies (e.g. male, female, intersex)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GENDER=what you know yourself to be (e.g. man, woman, non-binary)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SEXUALITY</a:t>
            </a:r>
          </a:p>
        </p:txBody>
      </p:sp>
    </p:spTree>
    <p:extLst>
      <p:ext uri="{BB962C8B-B14F-4D97-AF65-F5344CB8AC3E}">
        <p14:creationId xmlns:p14="http://schemas.microsoft.com/office/powerpoint/2010/main" val="268365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75CF-4E8D-6141-A699-0E81FC96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DEC58-CAF7-B849-9E16-0EAECC2AC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SEX=A label for perceived physical differences between bodies (e.g. male, female, intersex)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GENDER=what you know yourself to be (e.g. man, woman, non-binary)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SEXUALITY=a term created by the comparison of your gender and the gender(s) to which you’re romantically/physically attracted (e.g. a woman attracted to a woman is gay/lesbian, a woman attracted to a man is straight)</a:t>
            </a:r>
          </a:p>
        </p:txBody>
      </p:sp>
    </p:spTree>
    <p:extLst>
      <p:ext uri="{BB962C8B-B14F-4D97-AF65-F5344CB8AC3E}">
        <p14:creationId xmlns:p14="http://schemas.microsoft.com/office/powerpoint/2010/main" val="381889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501B-EDE0-C04F-A693-B2E4EC3E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Historically </a:t>
            </a:r>
            <a:r>
              <a:rPr lang="en-US" dirty="0" err="1"/>
              <a:t>CONSTRUCTEd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1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5560-3B22-E94D-816B-E7B058A0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490A-0969-A044-80D0-52F75762C8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See how gender and sexuality have changed over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F4AE9-B673-2F48-8E2F-30E0E27F4B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More specifically, understand the way in which </a:t>
            </a:r>
            <a:r>
              <a:rPr lang="en-US" sz="2800" b="1" dirty="0"/>
              <a:t>imperial power </a:t>
            </a:r>
            <a:r>
              <a:rPr lang="en-US" sz="2800" dirty="0"/>
              <a:t>has created categories for gender and sexuality and organized these categories into a hierarchy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8321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C729-72E8-C449-B953-BB9B3A3E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and Sexuality in 1700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32F28-DCB3-744F-8F08-95254A19C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Multiple gender systems </a:t>
            </a:r>
            <a:r>
              <a:rPr lang="en-US" sz="2800" dirty="0"/>
              <a:t>exist throughout the world</a:t>
            </a:r>
          </a:p>
          <a:p>
            <a:endParaRPr lang="en-US" sz="2800" dirty="0"/>
          </a:p>
          <a:p>
            <a:r>
              <a:rPr lang="en-US" sz="2800" dirty="0"/>
              <a:t>In Europe, sexuality is about </a:t>
            </a:r>
            <a:r>
              <a:rPr lang="en-US" sz="2800" b="1" dirty="0"/>
              <a:t>behavior, not identity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27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861A-BC4D-584A-9E3C-A0F9FFDD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/>
              <a:t>gender systems ~1700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2CCB1-C7C3-ED4C-88F0-4401F17029AF}"/>
              </a:ext>
            </a:extLst>
          </p:cNvPr>
          <p:cNvSpPr txBox="1"/>
          <p:nvPr/>
        </p:nvSpPr>
        <p:spPr>
          <a:xfrm>
            <a:off x="304798" y="2596933"/>
            <a:ext cx="3209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Dine (Navajo):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Asdzààn</a:t>
            </a:r>
            <a:r>
              <a:rPr lang="en-US" dirty="0"/>
              <a:t> (feminine female)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Dilbaa</a:t>
            </a:r>
            <a:r>
              <a:rPr lang="en-US" dirty="0"/>
              <a:t> (masculine female)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Hastiin</a:t>
            </a:r>
            <a:r>
              <a:rPr lang="en-US" dirty="0"/>
              <a:t> (masculine male)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Nádleehi</a:t>
            </a:r>
            <a:r>
              <a:rPr lang="en-US" dirty="0"/>
              <a:t> (feminine male)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50AE8-70C2-3147-AA7D-1333C892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99" b="14457"/>
          <a:stretch/>
        </p:blipFill>
        <p:spPr>
          <a:xfrm>
            <a:off x="304798" y="4074261"/>
            <a:ext cx="2316917" cy="2426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2F717-0B95-E34D-BE4F-39AFBF2268CB}"/>
              </a:ext>
            </a:extLst>
          </p:cNvPr>
          <p:cNvSpPr txBox="1"/>
          <p:nvPr/>
        </p:nvSpPr>
        <p:spPr>
          <a:xfrm>
            <a:off x="9517735" y="2559154"/>
            <a:ext cx="3209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Samoans: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Tagata</a:t>
            </a:r>
            <a:r>
              <a:rPr lang="en-US" dirty="0"/>
              <a:t> (man)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Fafine</a:t>
            </a:r>
            <a:r>
              <a:rPr lang="en-US" dirty="0"/>
              <a:t> (woman)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Fa’afafine</a:t>
            </a:r>
            <a:r>
              <a:rPr lang="en-US" dirty="0"/>
              <a:t> (non-binary)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63884-AFAD-AC49-B047-E9CF27ED6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735" y="4074261"/>
            <a:ext cx="2484378" cy="129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BB3C3-0841-984C-A2AA-F748063C6AD1}"/>
              </a:ext>
            </a:extLst>
          </p:cNvPr>
          <p:cNvSpPr txBox="1"/>
          <p:nvPr/>
        </p:nvSpPr>
        <p:spPr>
          <a:xfrm>
            <a:off x="3306304" y="2596933"/>
            <a:ext cx="3209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Akan (modern-day Ghana):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Gender binary, but gender roles depend on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Ɔpanyin</a:t>
            </a:r>
            <a:r>
              <a:rPr lang="en-US" dirty="0"/>
              <a:t> (senior masculinity) open to both genders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C92B7-742D-BF47-9EFA-B16A625F3E83}"/>
              </a:ext>
            </a:extLst>
          </p:cNvPr>
          <p:cNvSpPr txBox="1"/>
          <p:nvPr/>
        </p:nvSpPr>
        <p:spPr>
          <a:xfrm>
            <a:off x="6516229" y="2596933"/>
            <a:ext cx="3209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Europeans: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Gender binary, but gender roles differ somewhat from today’s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60AE2E-802C-524B-8D7C-BECCE61DD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102" y="4074261"/>
            <a:ext cx="1894177" cy="26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4145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{E0C8AAEE-7325-E440-A671-38CF6F094EFE}tf10001120</Template>
  <TotalTime>1643</TotalTime>
  <Words>598</Words>
  <Application>Microsoft Office PowerPoint</Application>
  <PresentationFormat>Widescreen</PresentationFormat>
  <Paragraphs>109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Parcel</vt:lpstr>
      <vt:lpstr>Colonizing Sexuality</vt:lpstr>
      <vt:lpstr>What is…</vt:lpstr>
      <vt:lpstr>What is…</vt:lpstr>
      <vt:lpstr>What is…</vt:lpstr>
      <vt:lpstr>What is…</vt:lpstr>
      <vt:lpstr>Historically CONSTRUCTEd</vt:lpstr>
      <vt:lpstr>Today’s Goals</vt:lpstr>
      <vt:lpstr>Gender and Sexuality in 1700</vt:lpstr>
      <vt:lpstr>Global gender systems ~1700</vt:lpstr>
      <vt:lpstr>Colonizing gender</vt:lpstr>
      <vt:lpstr>How gender colonization occurred</vt:lpstr>
      <vt:lpstr>The creation of sexual identities</vt:lpstr>
      <vt:lpstr>Sexuality in Europe until ~1900</vt:lpstr>
      <vt:lpstr>But wait…what about the church?</vt:lpstr>
      <vt:lpstr>Sexual identities </vt:lpstr>
      <vt:lpstr>Heterosexuality becomes “normal”</vt:lpstr>
      <vt:lpstr>In the 20th century, Fears of homosexuality served to…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Colonizing Sexuality</dc:title>
  <dc:creator>Nora Kassner</dc:creator>
  <cp:lastModifiedBy>Cody Stephens</cp:lastModifiedBy>
  <cp:revision>38</cp:revision>
  <dcterms:created xsi:type="dcterms:W3CDTF">2018-08-12T17:39:29Z</dcterms:created>
  <dcterms:modified xsi:type="dcterms:W3CDTF">2018-08-20T15:21:58Z</dcterms:modified>
</cp:coreProperties>
</file>